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9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10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11.xml" ContentType="application/vnd.openxmlformats-officedocument.presentationml.notesSlide+xml"/>
  <Override PartName="/ppt/comments/comment9.xml" ContentType="application/vnd.openxmlformats-officedocument.presentationml.comment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4" r:id="rId1"/>
  </p:sldMasterIdLst>
  <p:notesMasterIdLst>
    <p:notesMasterId r:id="rId25"/>
  </p:notesMasterIdLst>
  <p:sldIdLst>
    <p:sldId id="256" r:id="rId2"/>
    <p:sldId id="295" r:id="rId3"/>
    <p:sldId id="274" r:id="rId4"/>
    <p:sldId id="278" r:id="rId5"/>
    <p:sldId id="284" r:id="rId6"/>
    <p:sldId id="285" r:id="rId7"/>
    <p:sldId id="290" r:id="rId8"/>
    <p:sldId id="291" r:id="rId9"/>
    <p:sldId id="289" r:id="rId10"/>
    <p:sldId id="279" r:id="rId11"/>
    <p:sldId id="276" r:id="rId12"/>
    <p:sldId id="257" r:id="rId13"/>
    <p:sldId id="277" r:id="rId14"/>
    <p:sldId id="283" r:id="rId15"/>
    <p:sldId id="281" r:id="rId16"/>
    <p:sldId id="282" r:id="rId17"/>
    <p:sldId id="293" r:id="rId18"/>
    <p:sldId id="294" r:id="rId19"/>
    <p:sldId id="296" r:id="rId20"/>
    <p:sldId id="299" r:id="rId21"/>
    <p:sldId id="286" r:id="rId22"/>
    <p:sldId id="300" r:id="rId23"/>
    <p:sldId id="288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onnie Wolfe" initials="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000F"/>
    <a:srgbClr val="95ED8C"/>
    <a:srgbClr val="0B7130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D3F1AF-FA78-4672-9D8B-3564C9559291}">
  <a:tblStyle styleId="{73D3F1AF-FA78-4672-9D8B-3564C95592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693"/>
  </p:normalViewPr>
  <p:slideViewPr>
    <p:cSldViewPr snapToGrid="0" snapToObjects="1">
      <p:cViewPr varScale="1">
        <p:scale>
          <a:sx n="51" d="100"/>
          <a:sy n="51" d="100"/>
        </p:scale>
        <p:origin x="192" y="1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5-14T04:05:17.770" idx="1">
    <p:pos x="6000" y="0"/>
    <p:text>stick to agenda when on this slide.
Change motivation to purpose
Our Method
Recap
Our Analysis
Future Work
All through deck have either slides or boxes in a slide that explain what the thing is.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5-14T04:05:17.770" idx="1">
    <p:pos x="6000" y="0"/>
    <p:text>stick to agenda when on this slide.
Change motivation to purpose
Our Method
Recap
Our Analysis
Future Work
All through deck have either slides or boxes in a slide that explain what the thing is.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5-14T04:05:17.770" idx="1">
    <p:pos x="6000" y="0"/>
    <p:text>stick to agenda when on this slide.
Change motivation to purpose
Our Method
Recap
Our Analysis
Future Work
All through deck have either slides or boxes in a slide that explain what the thing is.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5-14T04:05:17.770" idx="1">
    <p:pos x="6000" y="0"/>
    <p:text>stick to agenda when on this slide.
Change motivation to purpose
Our Method
Recap
Our Analysis
Future Work
All through deck have either slides or boxes in a slide that explain what the thing is.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5-14T04:05:17.770" idx="1">
    <p:pos x="6000" y="0"/>
    <p:text>stick to agenda when on this slide.
Change motivation to purpose
Our Method
Recap
Our Analysis
Future Work
All through deck have either slides or boxes in a slide that explain what the thing is.</p:tex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5-14T04:05:17.770" idx="1">
    <p:pos x="6000" y="0"/>
    <p:text>stick to agenda when on this slide.
Change motivation to purpose
Our Method
Recap
Our Analysis
Future Work
All through deck have either slides or boxes in a slide that explain what the thing is.</p:tex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5-14T04:05:17.770" idx="1">
    <p:pos x="6000" y="0"/>
    <p:text>stick to agenda when on this slide.
Change motivation to purpose
Our Method
Recap
Our Analysis
Future Work
All through deck have either slides or boxes in a slide that explain what the thing is.</p:tex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5-14T04:05:17.770" idx="1">
    <p:pos x="6000" y="0"/>
    <p:text>stick to agenda when on this slide.
Change motivation to purpose
Our Method
Recap
Our Analysis
Future Work
All through deck have either slides or boxes in a slide that explain what the thing is.</p:tex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5-14T04:05:17.770" idx="1">
    <p:pos x="6000" y="0"/>
    <p:text>stick to agenda when on this slide.
Change motivation to purpose
Our Method
Recap
Our Analysis
Future Work
All through deck have either slides or boxes in a slide that explain what the thing is.</p:text>
  </p:cm>
</p:cmLst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be81f707bc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be81f707bc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e81f707bc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e81f707bc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645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e81f707bc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e81f707bc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00839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be81f707bc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be81f707bc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0295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cf13409fa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cf13409fa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2458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e81f707bc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e81f707bc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015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e81f707bc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e81f707bc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24455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e81f707bc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e81f707bc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176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e81f707bc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e81f707bc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8502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e81f707bc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e81f707bc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8418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e81f707bc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e81f707bc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e81f707bc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e81f707bc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3452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07275"/>
            <a:ext cx="7704000" cy="15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121200"/>
            <a:ext cx="2258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720000" y="2245850"/>
            <a:ext cx="7704000" cy="10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subTitle" idx="1"/>
          </p:nvPr>
        </p:nvSpPr>
        <p:spPr>
          <a:xfrm>
            <a:off x="2212650" y="3654125"/>
            <a:ext cx="47187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1"/>
          </p:nvPr>
        </p:nvSpPr>
        <p:spPr>
          <a:xfrm>
            <a:off x="1425664" y="1921950"/>
            <a:ext cx="1811100" cy="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enor Sans"/>
              <a:buNone/>
              <a:defRPr sz="2200" b="1">
                <a:latin typeface="Tenor Sans"/>
                <a:ea typeface="Tenor Sans"/>
                <a:cs typeface="Tenor Sans"/>
                <a:sym typeface="Tenor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2"/>
          </p:nvPr>
        </p:nvSpPr>
        <p:spPr>
          <a:xfrm>
            <a:off x="1425664" y="2951853"/>
            <a:ext cx="18111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3"/>
          </p:nvPr>
        </p:nvSpPr>
        <p:spPr>
          <a:xfrm>
            <a:off x="3666458" y="1921950"/>
            <a:ext cx="1811100" cy="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enor Sans"/>
              <a:buNone/>
              <a:defRPr sz="2200" b="1">
                <a:latin typeface="Tenor Sans"/>
                <a:ea typeface="Tenor Sans"/>
                <a:cs typeface="Tenor Sans"/>
                <a:sym typeface="Tenor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4"/>
          </p:nvPr>
        </p:nvSpPr>
        <p:spPr>
          <a:xfrm>
            <a:off x="3666458" y="2951853"/>
            <a:ext cx="18111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5"/>
          </p:nvPr>
        </p:nvSpPr>
        <p:spPr>
          <a:xfrm>
            <a:off x="1425651" y="3324346"/>
            <a:ext cx="18111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6"/>
          </p:nvPr>
        </p:nvSpPr>
        <p:spPr>
          <a:xfrm>
            <a:off x="3666450" y="3324346"/>
            <a:ext cx="18111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7"/>
          </p:nvPr>
        </p:nvSpPr>
        <p:spPr>
          <a:xfrm>
            <a:off x="5907254" y="1921950"/>
            <a:ext cx="1811100" cy="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Tenor Sans"/>
              <a:buNone/>
              <a:defRPr sz="2200" b="1">
                <a:latin typeface="Tenor Sans"/>
                <a:ea typeface="Tenor Sans"/>
                <a:cs typeface="Tenor Sans"/>
                <a:sym typeface="Tenor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8"/>
          </p:nvPr>
        </p:nvSpPr>
        <p:spPr>
          <a:xfrm>
            <a:off x="5907254" y="2951853"/>
            <a:ext cx="18111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9"/>
          </p:nvPr>
        </p:nvSpPr>
        <p:spPr>
          <a:xfrm>
            <a:off x="5907250" y="3324346"/>
            <a:ext cx="18111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720000" y="2260875"/>
            <a:ext cx="3909300" cy="230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title"/>
          </p:nvPr>
        </p:nvSpPr>
        <p:spPr>
          <a:xfrm>
            <a:off x="720000" y="1870575"/>
            <a:ext cx="4095900" cy="13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720000" y="3488225"/>
            <a:ext cx="2969100" cy="10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3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5483750" y="1729500"/>
            <a:ext cx="2940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5264100" y="2520475"/>
            <a:ext cx="31599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0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1"/>
          </p:nvPr>
        </p:nvSpPr>
        <p:spPr>
          <a:xfrm>
            <a:off x="724925" y="2677775"/>
            <a:ext cx="22812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ubTitle" idx="2"/>
          </p:nvPr>
        </p:nvSpPr>
        <p:spPr>
          <a:xfrm>
            <a:off x="3433849" y="2677775"/>
            <a:ext cx="22812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subTitle" idx="3"/>
          </p:nvPr>
        </p:nvSpPr>
        <p:spPr>
          <a:xfrm>
            <a:off x="6142801" y="2677775"/>
            <a:ext cx="22812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ubTitle" idx="4"/>
          </p:nvPr>
        </p:nvSpPr>
        <p:spPr>
          <a:xfrm>
            <a:off x="724925" y="3036575"/>
            <a:ext cx="22812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ubTitle" idx="5"/>
          </p:nvPr>
        </p:nvSpPr>
        <p:spPr>
          <a:xfrm>
            <a:off x="3433859" y="3036575"/>
            <a:ext cx="22812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ubTitle" idx="6"/>
          </p:nvPr>
        </p:nvSpPr>
        <p:spPr>
          <a:xfrm>
            <a:off x="6142793" y="3036575"/>
            <a:ext cx="22812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224250" y="3804875"/>
            <a:ext cx="2695500" cy="7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ubTitle" idx="1"/>
          </p:nvPr>
        </p:nvSpPr>
        <p:spPr>
          <a:xfrm>
            <a:off x="1915500" y="2034300"/>
            <a:ext cx="5313000" cy="10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Cormorant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subTitle" idx="1"/>
          </p:nvPr>
        </p:nvSpPr>
        <p:spPr>
          <a:xfrm>
            <a:off x="720000" y="1999150"/>
            <a:ext cx="2211300" cy="3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2"/>
          </p:nvPr>
        </p:nvSpPr>
        <p:spPr>
          <a:xfrm>
            <a:off x="720000" y="2383650"/>
            <a:ext cx="22113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ubTitle" idx="3"/>
          </p:nvPr>
        </p:nvSpPr>
        <p:spPr>
          <a:xfrm>
            <a:off x="720000" y="3399550"/>
            <a:ext cx="2211300" cy="3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subTitle" idx="4"/>
          </p:nvPr>
        </p:nvSpPr>
        <p:spPr>
          <a:xfrm>
            <a:off x="720000" y="3784150"/>
            <a:ext cx="22113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ubTitle" idx="5"/>
          </p:nvPr>
        </p:nvSpPr>
        <p:spPr>
          <a:xfrm>
            <a:off x="3483214" y="1999150"/>
            <a:ext cx="2194500" cy="3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subTitle" idx="6"/>
          </p:nvPr>
        </p:nvSpPr>
        <p:spPr>
          <a:xfrm>
            <a:off x="3483214" y="2383650"/>
            <a:ext cx="21945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ubTitle" idx="7"/>
          </p:nvPr>
        </p:nvSpPr>
        <p:spPr>
          <a:xfrm>
            <a:off x="3483214" y="3399550"/>
            <a:ext cx="2194500" cy="3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subTitle" idx="8"/>
          </p:nvPr>
        </p:nvSpPr>
        <p:spPr>
          <a:xfrm>
            <a:off x="3483214" y="3784150"/>
            <a:ext cx="21945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ubTitle" idx="9"/>
          </p:nvPr>
        </p:nvSpPr>
        <p:spPr>
          <a:xfrm>
            <a:off x="6229625" y="1999150"/>
            <a:ext cx="2194500" cy="3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subTitle" idx="13"/>
          </p:nvPr>
        </p:nvSpPr>
        <p:spPr>
          <a:xfrm>
            <a:off x="6229625" y="2383650"/>
            <a:ext cx="21945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14"/>
          </p:nvPr>
        </p:nvSpPr>
        <p:spPr>
          <a:xfrm>
            <a:off x="6229625" y="3399550"/>
            <a:ext cx="2194500" cy="3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15"/>
          </p:nvPr>
        </p:nvSpPr>
        <p:spPr>
          <a:xfrm>
            <a:off x="6229625" y="3784150"/>
            <a:ext cx="21945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7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title" idx="2" hasCustomPrompt="1"/>
          </p:nvPr>
        </p:nvSpPr>
        <p:spPr>
          <a:xfrm>
            <a:off x="724800" y="2407075"/>
            <a:ext cx="22326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21"/>
          <p:cNvSpPr txBox="1">
            <a:spLocks noGrp="1"/>
          </p:cNvSpPr>
          <p:nvPr>
            <p:ph type="title" idx="3" hasCustomPrompt="1"/>
          </p:nvPr>
        </p:nvSpPr>
        <p:spPr>
          <a:xfrm>
            <a:off x="3460767" y="2407075"/>
            <a:ext cx="22326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21"/>
          <p:cNvSpPr txBox="1">
            <a:spLocks noGrp="1"/>
          </p:cNvSpPr>
          <p:nvPr>
            <p:ph type="title" idx="4" hasCustomPrompt="1"/>
          </p:nvPr>
        </p:nvSpPr>
        <p:spPr>
          <a:xfrm>
            <a:off x="6186598" y="2407075"/>
            <a:ext cx="22326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Font typeface="Tenor Sans"/>
              <a:buNone/>
              <a:defRPr sz="120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21"/>
          <p:cNvSpPr txBox="1">
            <a:spLocks noGrp="1"/>
          </p:cNvSpPr>
          <p:nvPr>
            <p:ph type="subTitle" idx="1"/>
          </p:nvPr>
        </p:nvSpPr>
        <p:spPr>
          <a:xfrm>
            <a:off x="6196200" y="3352800"/>
            <a:ext cx="22230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subTitle" idx="5"/>
          </p:nvPr>
        </p:nvSpPr>
        <p:spPr>
          <a:xfrm>
            <a:off x="6196200" y="3785756"/>
            <a:ext cx="22230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rmorant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ubTitle" idx="6"/>
          </p:nvPr>
        </p:nvSpPr>
        <p:spPr>
          <a:xfrm>
            <a:off x="724800" y="3352800"/>
            <a:ext cx="22230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subTitle" idx="7"/>
          </p:nvPr>
        </p:nvSpPr>
        <p:spPr>
          <a:xfrm>
            <a:off x="724800" y="3785756"/>
            <a:ext cx="22230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rmorant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ubTitle" idx="8"/>
          </p:nvPr>
        </p:nvSpPr>
        <p:spPr>
          <a:xfrm>
            <a:off x="3465309" y="3352800"/>
            <a:ext cx="22230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b="1">
                <a:latin typeface="Tenor Sans"/>
                <a:ea typeface="Tenor Sans"/>
                <a:cs typeface="Tenor Sans"/>
                <a:sym typeface="Tenor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 sz="18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ubTitle" idx="9"/>
          </p:nvPr>
        </p:nvSpPr>
        <p:spPr>
          <a:xfrm>
            <a:off x="3463025" y="3785756"/>
            <a:ext cx="22230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rmorant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 hasCustomPrompt="1"/>
          </p:nvPr>
        </p:nvSpPr>
        <p:spPr>
          <a:xfrm>
            <a:off x="5634250" y="2196650"/>
            <a:ext cx="1928400" cy="11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/>
          </p:nvPr>
        </p:nvSpPr>
        <p:spPr>
          <a:xfrm>
            <a:off x="720000" y="2455650"/>
            <a:ext cx="3760200" cy="11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105350" y="3696325"/>
            <a:ext cx="2989500" cy="4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 hasCustomPrompt="1"/>
          </p:nvPr>
        </p:nvSpPr>
        <p:spPr>
          <a:xfrm>
            <a:off x="2908200" y="3699229"/>
            <a:ext cx="55158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22"/>
          <p:cNvSpPr txBox="1">
            <a:spLocks noGrp="1"/>
          </p:cNvSpPr>
          <p:nvPr>
            <p:ph type="subTitle" idx="1"/>
          </p:nvPr>
        </p:nvSpPr>
        <p:spPr>
          <a:xfrm>
            <a:off x="2908200" y="4134167"/>
            <a:ext cx="55158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title" idx="2" hasCustomPrompt="1"/>
          </p:nvPr>
        </p:nvSpPr>
        <p:spPr>
          <a:xfrm>
            <a:off x="2908200" y="2829351"/>
            <a:ext cx="55158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22"/>
          <p:cNvSpPr txBox="1">
            <a:spLocks noGrp="1"/>
          </p:cNvSpPr>
          <p:nvPr>
            <p:ph type="subTitle" idx="3"/>
          </p:nvPr>
        </p:nvSpPr>
        <p:spPr>
          <a:xfrm>
            <a:off x="2908200" y="3264290"/>
            <a:ext cx="55158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title" idx="4" hasCustomPrompt="1"/>
          </p:nvPr>
        </p:nvSpPr>
        <p:spPr>
          <a:xfrm>
            <a:off x="2908200" y="1959473"/>
            <a:ext cx="55158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Tenor Sans"/>
              <a:buNone/>
              <a:defRPr sz="3600">
                <a:latin typeface="Tenor Sans"/>
                <a:ea typeface="Tenor Sans"/>
                <a:cs typeface="Tenor Sans"/>
                <a:sym typeface="Tenor Sans"/>
              </a:defRPr>
            </a:lvl9pPr>
          </a:lstStyle>
          <a:p>
            <a:r>
              <a:t>xx%</a:t>
            </a:r>
          </a:p>
        </p:txBody>
      </p:sp>
      <p:sp>
        <p:nvSpPr>
          <p:cNvPr id="108" name="Google Shape;108;p22"/>
          <p:cNvSpPr txBox="1">
            <a:spLocks noGrp="1"/>
          </p:cNvSpPr>
          <p:nvPr>
            <p:ph type="subTitle" idx="5"/>
          </p:nvPr>
        </p:nvSpPr>
        <p:spPr>
          <a:xfrm>
            <a:off x="2908200" y="2394412"/>
            <a:ext cx="5515800" cy="4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9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>
            <a:spLocks noGrp="1"/>
          </p:cNvSpPr>
          <p:nvPr>
            <p:ph type="title"/>
          </p:nvPr>
        </p:nvSpPr>
        <p:spPr>
          <a:xfrm>
            <a:off x="720000" y="1870575"/>
            <a:ext cx="36276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111" name="Google Shape;111;p23"/>
          <p:cNvSpPr txBox="1">
            <a:spLocks noGrp="1"/>
          </p:cNvSpPr>
          <p:nvPr>
            <p:ph type="subTitle" idx="1"/>
          </p:nvPr>
        </p:nvSpPr>
        <p:spPr>
          <a:xfrm>
            <a:off x="720000" y="2799075"/>
            <a:ext cx="3627600" cy="10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0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4"/>
          <p:cNvSpPr txBox="1">
            <a:spLocks noGrp="1"/>
          </p:cNvSpPr>
          <p:nvPr>
            <p:ph type="title"/>
          </p:nvPr>
        </p:nvSpPr>
        <p:spPr>
          <a:xfrm>
            <a:off x="4794500" y="1870575"/>
            <a:ext cx="36297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114" name="Google Shape;114;p24"/>
          <p:cNvSpPr txBox="1">
            <a:spLocks noGrp="1"/>
          </p:cNvSpPr>
          <p:nvPr>
            <p:ph type="subTitle" idx="1"/>
          </p:nvPr>
        </p:nvSpPr>
        <p:spPr>
          <a:xfrm>
            <a:off x="4794500" y="2799075"/>
            <a:ext cx="3629700" cy="10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>
            <a:spLocks noGrp="1"/>
          </p:cNvSpPr>
          <p:nvPr>
            <p:ph type="title"/>
          </p:nvPr>
        </p:nvSpPr>
        <p:spPr>
          <a:xfrm>
            <a:off x="720000" y="1794200"/>
            <a:ext cx="3627600" cy="9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subTitle" idx="1"/>
          </p:nvPr>
        </p:nvSpPr>
        <p:spPr>
          <a:xfrm>
            <a:off x="720000" y="2799075"/>
            <a:ext cx="3627600" cy="12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6"/>
          <p:cNvSpPr txBox="1"/>
          <p:nvPr/>
        </p:nvSpPr>
        <p:spPr>
          <a:xfrm>
            <a:off x="5115500" y="3266800"/>
            <a:ext cx="3332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CREDITS: This presentation template was created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, including icons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, and infographics &amp; images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</a:t>
            </a:r>
            <a:r>
              <a:rPr lang="en" sz="1100" b="1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k</a:t>
            </a:r>
            <a:endParaRPr sz="15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720000" y="1733850"/>
            <a:ext cx="3193500" cy="19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230500" y="3015750"/>
            <a:ext cx="3193500" cy="19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699475" y="1406625"/>
            <a:ext cx="3225900" cy="3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5214300" y="2696250"/>
            <a:ext cx="3225900" cy="3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720000" y="1729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720000" y="2520575"/>
            <a:ext cx="28080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720000" y="1592900"/>
            <a:ext cx="6138000" cy="20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ubTitle" idx="1"/>
          </p:nvPr>
        </p:nvSpPr>
        <p:spPr>
          <a:xfrm>
            <a:off x="720000" y="3581525"/>
            <a:ext cx="3057600" cy="5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776650" y="2948925"/>
            <a:ext cx="35907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776650" y="3683450"/>
            <a:ext cx="3590700" cy="5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title" idx="2" hasCustomPrompt="1"/>
          </p:nvPr>
        </p:nvSpPr>
        <p:spPr>
          <a:xfrm>
            <a:off x="4108200" y="1603950"/>
            <a:ext cx="9276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body" idx="1"/>
          </p:nvPr>
        </p:nvSpPr>
        <p:spPr>
          <a:xfrm>
            <a:off x="1220525" y="2142775"/>
            <a:ext cx="34407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enor Sans"/>
              <a:buNone/>
              <a:defRPr>
                <a:latin typeface="Tenor Sans"/>
                <a:ea typeface="Tenor Sans"/>
                <a:cs typeface="Tenor Sans"/>
                <a:sym typeface="Tenor Sans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enor Sans"/>
              <a:buNone/>
              <a:defRPr sz="2800">
                <a:solidFill>
                  <a:schemeClr val="dk1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icksand"/>
              <a:buChar char="●"/>
              <a:defRPr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7" r:id="rId19"/>
    <p:sldLayoutId id="2147483668" r:id="rId20"/>
    <p:sldLayoutId id="2147483669" r:id="rId21"/>
    <p:sldLayoutId id="2147483670" r:id="rId22"/>
    <p:sldLayoutId id="2147483672" r:id="rId23"/>
    <p:sldLayoutId id="2147483673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6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7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pillary.com/developer/api-documentat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data.lacity.org/Public-Safety/Traffic-Accidents-by-date/2mzm-av8t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1.xml"/><Relationship Id="rId4" Type="http://schemas.openxmlformats.org/officeDocument/2006/relationships/hyperlink" Target="https://data.lacity.org/City-Infrastructure-Service-Requests/Neighborhood-Councils-Certified-/fu65-dz2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4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comments" Target="../comments/commen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5" name="Google Shape;135;p28"/>
          <p:cNvCxnSpPr/>
          <p:nvPr/>
        </p:nvCxnSpPr>
        <p:spPr>
          <a:xfrm>
            <a:off x="628650" y="514350"/>
            <a:ext cx="7922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28"/>
          <p:cNvSpPr txBox="1">
            <a:spLocks noGrp="1"/>
          </p:cNvSpPr>
          <p:nvPr>
            <p:ph type="ctrTitle"/>
          </p:nvPr>
        </p:nvSpPr>
        <p:spPr>
          <a:xfrm>
            <a:off x="628650" y="787699"/>
            <a:ext cx="4624500" cy="11263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Pedestrian Safety in Greater Wilshire</a:t>
            </a:r>
            <a:endParaRPr sz="3600" b="1" dirty="0"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137" name="Google Shape;137;p28"/>
          <p:cNvSpPr txBox="1">
            <a:spLocks noGrp="1"/>
          </p:cNvSpPr>
          <p:nvPr>
            <p:ph type="subTitle" idx="1"/>
          </p:nvPr>
        </p:nvSpPr>
        <p:spPr>
          <a:xfrm>
            <a:off x="628650" y="4045975"/>
            <a:ext cx="3016200" cy="618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Henry Kaplan &amp; Derek Plemons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Hack For LA Data Science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Updated July 29, 2021</a:t>
            </a:r>
            <a:endParaRPr sz="1700" dirty="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8" name="Google Shape;138;p28"/>
          <p:cNvSpPr txBox="1"/>
          <p:nvPr/>
        </p:nvSpPr>
        <p:spPr>
          <a:xfrm>
            <a:off x="2471400" y="262175"/>
            <a:ext cx="42012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rPr>
              <a:t>HACK FOR LA</a:t>
            </a:r>
            <a:endParaRPr>
              <a:solidFill>
                <a:schemeClr val="accent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46" name="Google Shape;1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0766" y="120650"/>
            <a:ext cx="618916" cy="61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A9FB-1CA1-1E4B-A34F-A945D8BBD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 Features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8A7CAC-ABC6-7048-A677-6FA97F166B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832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243;p34">
            <a:extLst>
              <a:ext uri="{FF2B5EF4-FFF2-40B4-BE49-F238E27FC236}">
                <a16:creationId xmlns:a16="http://schemas.microsoft.com/office/drawing/2014/main" id="{596B3A4E-08C1-0E4C-8D08-9FFE459EAAC5}"/>
              </a:ext>
            </a:extLst>
          </p:cNvPr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44;p34">
            <a:extLst>
              <a:ext uri="{FF2B5EF4-FFF2-40B4-BE49-F238E27FC236}">
                <a16:creationId xmlns:a16="http://schemas.microsoft.com/office/drawing/2014/main" id="{87DD6C92-7F3C-5C42-B8F6-E89AC130D6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Our first attempt</a:t>
            </a:r>
            <a:endParaRPr sz="3000" dirty="0"/>
          </a:p>
        </p:txBody>
      </p:sp>
      <p:pic>
        <p:nvPicPr>
          <p:cNvPr id="9" name="Google Shape;91;p18">
            <a:extLst>
              <a:ext uri="{FF2B5EF4-FFF2-40B4-BE49-F238E27FC236}">
                <a16:creationId xmlns:a16="http://schemas.microsoft.com/office/drawing/2014/main" id="{2C8B80EA-2930-DA45-BE76-58BB984DB87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2000" y="1297650"/>
            <a:ext cx="3541050" cy="3541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F05B6D3F-838A-E44A-8A5C-FE6488FDE079}"/>
              </a:ext>
            </a:extLst>
          </p:cNvPr>
          <p:cNvSpPr txBox="1">
            <a:spLocks/>
          </p:cNvSpPr>
          <p:nvPr/>
        </p:nvSpPr>
        <p:spPr>
          <a:xfrm>
            <a:off x="452847" y="1297650"/>
            <a:ext cx="4119154" cy="3674940"/>
          </a:xfrm>
          <a:prstGeom prst="rect">
            <a:avLst/>
          </a:prstGeom>
        </p:spPr>
        <p:txBody>
          <a:bodyPr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/>
            <a:r>
              <a:rPr lang="en-US" dirty="0"/>
              <a:t>We began by pulling all records from </a:t>
            </a:r>
            <a:r>
              <a:rPr lang="en-US" dirty="0" err="1"/>
              <a:t>Mapillary</a:t>
            </a:r>
            <a:r>
              <a:rPr lang="en-US" dirty="0"/>
              <a:t> of signs about pedestrians, crosswalks, flashing light warnings. </a:t>
            </a:r>
          </a:p>
          <a:p>
            <a:pPr marL="114300"/>
            <a:endParaRPr lang="en-US" dirty="0"/>
          </a:p>
          <a:p>
            <a:pPr marL="114300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Mapillary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signs categorized as:</a:t>
            </a:r>
          </a:p>
          <a:p>
            <a:pPr marL="114300"/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4543 - warning--pedestrians-crossing--g4</a:t>
            </a:r>
          </a:p>
          <a:p>
            <a:pPr marL="114300"/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119 - regulatory--bicycles-push-button--g2</a:t>
            </a:r>
          </a:p>
          <a:p>
            <a:pPr marL="114300"/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108 - regulatory--stop-here-on-red-or-flashing-light--g1</a:t>
            </a:r>
          </a:p>
          <a:p>
            <a:pPr marL="114300"/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105 - regulatory-use-crosswalk--g1</a:t>
            </a:r>
          </a:p>
          <a:p>
            <a:pPr marL="114300"/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61 - regulatory--pedestrians-push-button--g1</a:t>
            </a:r>
          </a:p>
          <a:p>
            <a:pPr marL="114300"/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49 - regulatory-pedestrians-push-button--g2</a:t>
            </a:r>
          </a:p>
          <a:p>
            <a:pPr marL="114300"/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11 - regulatory--turning-vehicles-yield-to-pedestrians--g1</a:t>
            </a:r>
          </a:p>
          <a:p>
            <a:pPr marL="114300"/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1 - regulatory--stop-her-on-red-or-flashing-light--g2</a:t>
            </a:r>
          </a:p>
          <a:p>
            <a:pPr marL="114300"/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1 - regulatory--in-street-pedestrian-crossing--g1</a:t>
            </a:r>
          </a:p>
          <a:p>
            <a:pPr marL="1143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359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29"/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99;p19">
            <a:extLst>
              <a:ext uri="{FF2B5EF4-FFF2-40B4-BE49-F238E27FC236}">
                <a16:creationId xmlns:a16="http://schemas.microsoft.com/office/drawing/2014/main" id="{066F3F02-682B-4544-9F0B-3B97555EECA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8877" y="1009452"/>
            <a:ext cx="3884023" cy="388402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14930C4-5B92-BB41-8AF3-EF331D98AD75}"/>
              </a:ext>
            </a:extLst>
          </p:cNvPr>
          <p:cNvSpPr txBox="1">
            <a:spLocks/>
          </p:cNvSpPr>
          <p:nvPr/>
        </p:nvSpPr>
        <p:spPr>
          <a:xfrm>
            <a:off x="452847" y="1009453"/>
            <a:ext cx="3770810" cy="3963138"/>
          </a:xfrm>
          <a:prstGeom prst="rect">
            <a:avLst/>
          </a:prstGeom>
        </p:spPr>
        <p:txBody>
          <a:bodyPr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/>
            <a:r>
              <a:rPr lang="en-US" dirty="0"/>
              <a:t>We found that </a:t>
            </a:r>
            <a:r>
              <a:rPr lang="en-US" dirty="0" err="1"/>
              <a:t>Mapillary’s</a:t>
            </a:r>
            <a:r>
              <a:rPr lang="en-US" dirty="0"/>
              <a:t> sign database was not a good proxy for pedestrian safety features.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29"/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14930C4-5B92-BB41-8AF3-EF331D98AD75}"/>
              </a:ext>
            </a:extLst>
          </p:cNvPr>
          <p:cNvSpPr txBox="1">
            <a:spLocks/>
          </p:cNvSpPr>
          <p:nvPr/>
        </p:nvSpPr>
        <p:spPr>
          <a:xfrm>
            <a:off x="705395" y="1138349"/>
            <a:ext cx="3518262" cy="3834242"/>
          </a:xfrm>
          <a:prstGeom prst="rect">
            <a:avLst/>
          </a:prstGeom>
        </p:spPr>
        <p:txBody>
          <a:bodyPr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/>
            <a:r>
              <a:rPr lang="en-US" dirty="0"/>
              <a:t>Rather than mapping pedestrian warning signs, we next mapped crosswalks.</a:t>
            </a:r>
          </a:p>
          <a:p>
            <a:pPr marL="114300"/>
            <a:endParaRPr lang="en-US" dirty="0"/>
          </a:p>
          <a:p>
            <a:pPr marL="114300"/>
            <a:r>
              <a:rPr lang="en-US" dirty="0"/>
              <a:t>Using </a:t>
            </a:r>
            <a:r>
              <a:rPr lang="en-US" dirty="0" err="1"/>
              <a:t>Mapillary’s</a:t>
            </a:r>
            <a:r>
              <a:rPr lang="en-US" dirty="0"/>
              <a:t> separate “features” database, we looked at physical features </a:t>
            </a:r>
            <a:r>
              <a:rPr lang="en-US" dirty="0" err="1"/>
              <a:t>catergorized</a:t>
            </a:r>
            <a:r>
              <a:rPr lang="en-US" dirty="0"/>
              <a:t> as pedestrian lights or crosswalks.</a:t>
            </a:r>
          </a:p>
          <a:p>
            <a:pPr marL="114300"/>
            <a:endParaRPr lang="en-US" dirty="0"/>
          </a:p>
          <a:p>
            <a:pPr marL="114300"/>
            <a:endParaRPr lang="en-US" dirty="0"/>
          </a:p>
          <a:p>
            <a:pPr marL="114300"/>
            <a:endParaRPr lang="en-US" dirty="0"/>
          </a:p>
          <a:p>
            <a:pPr marL="114300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Mapillary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categories included:</a:t>
            </a:r>
          </a:p>
          <a:p>
            <a:pPr marL="114300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14300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object--traffic-light—pedestrians</a:t>
            </a:r>
          </a:p>
          <a:p>
            <a:pPr marL="114300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marking--discrete--crosswalk-zebra</a:t>
            </a:r>
          </a:p>
          <a:p>
            <a:pPr marL="114300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construction--flat--crosswalk-plain</a:t>
            </a:r>
          </a:p>
        </p:txBody>
      </p:sp>
      <p:sp>
        <p:nvSpPr>
          <p:cNvPr id="7" name="Google Shape;244;p34">
            <a:extLst>
              <a:ext uri="{FF2B5EF4-FFF2-40B4-BE49-F238E27FC236}">
                <a16:creationId xmlns:a16="http://schemas.microsoft.com/office/drawing/2014/main" id="{B6E2EF34-51E2-0D4A-9E57-BD9AA5560D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1100" y="540000"/>
            <a:ext cx="667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Mapping Crosswalks</a:t>
            </a:r>
            <a:endParaRPr sz="3000" dirty="0"/>
          </a:p>
        </p:txBody>
      </p:sp>
      <p:pic>
        <p:nvPicPr>
          <p:cNvPr id="8" name="Google Shape;106;p20">
            <a:extLst>
              <a:ext uri="{FF2B5EF4-FFF2-40B4-BE49-F238E27FC236}">
                <a16:creationId xmlns:a16="http://schemas.microsoft.com/office/drawing/2014/main" id="{9638177F-4370-F94E-9A58-EE075AFCFC5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6733" y="1018108"/>
            <a:ext cx="3876167" cy="38761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1873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A9FB-1CA1-1E4B-A34F-A945D8BBD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74292"/>
            <a:ext cx="6138000" cy="2334667"/>
          </a:xfrm>
        </p:spPr>
        <p:txBody>
          <a:bodyPr/>
          <a:lstStyle/>
          <a:p>
            <a:r>
              <a:rPr lang="en-US" dirty="0"/>
              <a:t>Comparing Accident Locations to Crossing Locations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8A7CAC-ABC6-7048-A677-6FA97F166B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96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oogle Shape;151;p29">
            <a:extLst>
              <a:ext uri="{FF2B5EF4-FFF2-40B4-BE49-F238E27FC236}">
                <a16:creationId xmlns:a16="http://schemas.microsoft.com/office/drawing/2014/main" id="{E5DB08B6-4810-DF49-B43D-59F617500DF7}"/>
              </a:ext>
            </a:extLst>
          </p:cNvPr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244;p34">
            <a:extLst>
              <a:ext uri="{FF2B5EF4-FFF2-40B4-BE49-F238E27FC236}">
                <a16:creationId xmlns:a16="http://schemas.microsoft.com/office/drawing/2014/main" id="{C41DAC30-FA06-234D-8D68-73337C5C7B9D}"/>
              </a:ext>
            </a:extLst>
          </p:cNvPr>
          <p:cNvSpPr txBox="1">
            <a:spLocks/>
          </p:cNvSpPr>
          <p:nvPr/>
        </p:nvSpPr>
        <p:spPr>
          <a:xfrm>
            <a:off x="781100" y="540000"/>
            <a:ext cx="667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/>
              <a:t>Overlaying Safety Features and Accidents</a:t>
            </a:r>
          </a:p>
        </p:txBody>
      </p:sp>
      <p:pic>
        <p:nvPicPr>
          <p:cNvPr id="4" name="Google Shape;154;p29">
            <a:extLst>
              <a:ext uri="{FF2B5EF4-FFF2-40B4-BE49-F238E27FC236}">
                <a16:creationId xmlns:a16="http://schemas.microsoft.com/office/drawing/2014/main" id="{4DB39D43-B5E8-AE4A-9F67-AE0A2C2BE9D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41;p34">
            <a:extLst>
              <a:ext uri="{FF2B5EF4-FFF2-40B4-BE49-F238E27FC236}">
                <a16:creationId xmlns:a16="http://schemas.microsoft.com/office/drawing/2014/main" id="{910CB814-7816-9B4F-A3F9-79CF37A7D1F8}"/>
              </a:ext>
            </a:extLst>
          </p:cNvPr>
          <p:cNvSpPr txBox="1"/>
          <p:nvPr/>
        </p:nvSpPr>
        <p:spPr>
          <a:xfrm>
            <a:off x="628650" y="1733017"/>
            <a:ext cx="683025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>
              <a:buSzPts val="1400"/>
            </a:pP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To look for places with more accidents and less safety features, we created a graphic with three overlays:</a:t>
            </a:r>
          </a:p>
          <a:p>
            <a:pPr marL="139700" lvl="0">
              <a:buSzPts val="1400"/>
            </a:pPr>
            <a:endParaRPr lang="en-US" dirty="0">
              <a:latin typeface="Quicksand"/>
              <a:ea typeface="Quicksand"/>
              <a:cs typeface="Quicksand"/>
              <a:sym typeface="Quicksand"/>
            </a:endParaRPr>
          </a:p>
          <a:p>
            <a:pPr marL="139700" lvl="0">
              <a:buSzPts val="1400"/>
            </a:pP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🟢 A </a:t>
            </a:r>
            <a:r>
              <a:rPr lang="en-US" dirty="0">
                <a:solidFill>
                  <a:srgbClr val="00B050"/>
                </a:solidFill>
                <a:latin typeface="Quicksand"/>
                <a:ea typeface="Quicksand"/>
                <a:cs typeface="Quicksand"/>
                <a:sym typeface="Quicksand"/>
              </a:rPr>
              <a:t>green</a:t>
            </a: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 heat map of pedestrian crossing elements.</a:t>
            </a:r>
          </a:p>
          <a:p>
            <a:pPr marL="139700" lvl="0">
              <a:buSzPts val="1400"/>
            </a:pP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🔴 A </a:t>
            </a:r>
            <a:r>
              <a:rPr lang="en-US" dirty="0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rPr>
              <a:t>red</a:t>
            </a: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 heat map of recorded pedestrian and cyclist collisions.</a:t>
            </a:r>
          </a:p>
          <a:p>
            <a:pPr marL="139700" lvl="0">
              <a:buSzPts val="1400"/>
            </a:pP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⃝ A cluster analysis of pedestrian and cyclist collisions, to sum up the total number of collisions roughly at or near each intersection.</a:t>
            </a:r>
          </a:p>
        </p:txBody>
      </p:sp>
    </p:spTree>
    <p:extLst>
      <p:ext uri="{BB962C8B-B14F-4D97-AF65-F5344CB8AC3E}">
        <p14:creationId xmlns:p14="http://schemas.microsoft.com/office/powerpoint/2010/main" val="1539719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125EF1-6F86-7246-8043-11EC58256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14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oogle Shape;151;p29">
            <a:extLst>
              <a:ext uri="{FF2B5EF4-FFF2-40B4-BE49-F238E27FC236}">
                <a16:creationId xmlns:a16="http://schemas.microsoft.com/office/drawing/2014/main" id="{E5DB08B6-4810-DF49-B43D-59F617500DF7}"/>
              </a:ext>
            </a:extLst>
          </p:cNvPr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244;p34">
            <a:extLst>
              <a:ext uri="{FF2B5EF4-FFF2-40B4-BE49-F238E27FC236}">
                <a16:creationId xmlns:a16="http://schemas.microsoft.com/office/drawing/2014/main" id="{C41DAC30-FA06-234D-8D68-73337C5C7B9D}"/>
              </a:ext>
            </a:extLst>
          </p:cNvPr>
          <p:cNvSpPr txBox="1">
            <a:spLocks/>
          </p:cNvSpPr>
          <p:nvPr/>
        </p:nvSpPr>
        <p:spPr>
          <a:xfrm>
            <a:off x="781100" y="540000"/>
            <a:ext cx="667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/>
              <a:t>Clearing Unhelpful Information</a:t>
            </a:r>
          </a:p>
        </p:txBody>
      </p:sp>
      <p:pic>
        <p:nvPicPr>
          <p:cNvPr id="4" name="Google Shape;154;p29">
            <a:extLst>
              <a:ext uri="{FF2B5EF4-FFF2-40B4-BE49-F238E27FC236}">
                <a16:creationId xmlns:a16="http://schemas.microsoft.com/office/drawing/2014/main" id="{4DB39D43-B5E8-AE4A-9F67-AE0A2C2BE9D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41;p34">
            <a:extLst>
              <a:ext uri="{FF2B5EF4-FFF2-40B4-BE49-F238E27FC236}">
                <a16:creationId xmlns:a16="http://schemas.microsoft.com/office/drawing/2014/main" id="{910CB814-7816-9B4F-A3F9-79CF37A7D1F8}"/>
              </a:ext>
            </a:extLst>
          </p:cNvPr>
          <p:cNvSpPr txBox="1"/>
          <p:nvPr/>
        </p:nvSpPr>
        <p:spPr>
          <a:xfrm>
            <a:off x="628650" y="1733017"/>
            <a:ext cx="6830250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To make it easier to spot patterns, we whittled away data that didn’t help us.</a:t>
            </a:r>
          </a:p>
          <a:p>
            <a:pPr marL="139700" lvl="0">
              <a:buSzPts val="1400"/>
            </a:pPr>
            <a:endParaRPr lang="en-US" sz="1600" dirty="0">
              <a:latin typeface="Quicksand"/>
              <a:ea typeface="Quicksand"/>
              <a:cs typeface="Quicksand"/>
              <a:sym typeface="Quicksand"/>
            </a:endParaRPr>
          </a:p>
          <a:p>
            <a:pPr marL="425450" lvl="0" indent="-285750">
              <a:buSzPts val="1400"/>
              <a:buFont typeface="Arial" panose="020B0604020202020204" pitchFamily="34" charset="0"/>
              <a:buChar char="•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Charted accidents as clusters</a:t>
            </a:r>
          </a:p>
          <a:p>
            <a:pPr marL="425450" lvl="0" indent="-285750">
              <a:buSzPts val="1400"/>
              <a:buFont typeface="Arial" panose="020B0604020202020204" pitchFamily="34" charset="0"/>
              <a:buChar char="•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Removed clusters with fewer than 5 accidents on record</a:t>
            </a:r>
          </a:p>
          <a:p>
            <a:pPr marL="425450" lvl="0" indent="-285750">
              <a:buSzPts val="1400"/>
              <a:buFont typeface="Arial" panose="020B0604020202020204" pitchFamily="34" charset="0"/>
              <a:buChar char="•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Removed clusters outside of Greater Wilshire</a:t>
            </a:r>
          </a:p>
        </p:txBody>
      </p:sp>
    </p:spTree>
    <p:extLst>
      <p:ext uri="{BB962C8B-B14F-4D97-AF65-F5344CB8AC3E}">
        <p14:creationId xmlns:p14="http://schemas.microsoft.com/office/powerpoint/2010/main" val="237752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A9FB-1CA1-1E4B-A34F-A945D8BBD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74292"/>
            <a:ext cx="6138000" cy="2334667"/>
          </a:xfrm>
        </p:spPr>
        <p:txBody>
          <a:bodyPr/>
          <a:lstStyle/>
          <a:p>
            <a:r>
              <a:rPr lang="en-US" dirty="0"/>
              <a:t>The Final Map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8A7CAC-ABC6-7048-A677-6FA97F166B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323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00579B0E-3A40-E644-BDE8-D6F1BAFC7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8D545CB-F1B0-F646-9661-992649C18D8F}"/>
              </a:ext>
            </a:extLst>
          </p:cNvPr>
          <p:cNvGrpSpPr/>
          <p:nvPr/>
        </p:nvGrpSpPr>
        <p:grpSpPr>
          <a:xfrm>
            <a:off x="6747510" y="91440"/>
            <a:ext cx="1786890" cy="2031295"/>
            <a:chOff x="4198148" y="204187"/>
            <a:chExt cx="1786890" cy="2031295"/>
          </a:xfrm>
        </p:grpSpPr>
        <p:sp useBgFill="1">
          <p:nvSpPr>
            <p:cNvPr id="9" name="Google Shape;241;p34">
              <a:extLst>
                <a:ext uri="{FF2B5EF4-FFF2-40B4-BE49-F238E27FC236}">
                  <a16:creationId xmlns:a16="http://schemas.microsoft.com/office/drawing/2014/main" id="{6BFD23D6-BFB8-804F-82AF-F63AC9725C36}"/>
                </a:ext>
              </a:extLst>
            </p:cNvPr>
            <p:cNvSpPr txBox="1"/>
            <p:nvPr/>
          </p:nvSpPr>
          <p:spPr>
            <a:xfrm>
              <a:off x="4198148" y="204187"/>
              <a:ext cx="1786890" cy="2031295"/>
            </a:xfrm>
            <a:prstGeom prst="rect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  <a:effectLst/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25450" lvl="0" indent="-285750">
                <a:buSzPts val="1400"/>
                <a:buFont typeface="Arial" panose="020B0604020202020204" pitchFamily="34" charset="0"/>
                <a:buChar char="•"/>
              </a:pPr>
              <a:r>
                <a:rPr lang="en-US" sz="1200" dirty="0">
                  <a:latin typeface="Quicksand"/>
                  <a:ea typeface="Quicksand"/>
                  <a:cs typeface="Quicksand"/>
                  <a:sym typeface="Quicksand"/>
                </a:rPr>
                <a:t>Pedestrian crossings in </a:t>
              </a:r>
              <a:r>
                <a:rPr lang="en-US" sz="1200" dirty="0" err="1">
                  <a:latin typeface="Quicksand"/>
                  <a:ea typeface="Quicksand"/>
                  <a:cs typeface="Quicksand"/>
                  <a:sym typeface="Quicksand"/>
                </a:rPr>
                <a:t>Mapillary’s</a:t>
              </a:r>
              <a:r>
                <a:rPr lang="en-US" sz="1200" dirty="0">
                  <a:latin typeface="Quicksand"/>
                  <a:ea typeface="Quicksand"/>
                  <a:cs typeface="Quicksand"/>
                  <a:sym typeface="Quicksand"/>
                </a:rPr>
                <a:t> database.</a:t>
              </a:r>
            </a:p>
            <a:p>
              <a:pPr marL="425450" lvl="0" indent="-285750">
                <a:buSzPts val="1400"/>
                <a:buFont typeface="Arial" panose="020B0604020202020204" pitchFamily="34" charset="0"/>
                <a:buChar char="•"/>
              </a:pPr>
              <a:endParaRPr lang="en-US" sz="1200" dirty="0">
                <a:latin typeface="Quicksand"/>
                <a:ea typeface="Quicksand"/>
                <a:cs typeface="Quicksand"/>
                <a:sym typeface="Quicksand"/>
              </a:endParaRPr>
            </a:p>
            <a:p>
              <a:pPr marL="425450" indent="-285750">
                <a:buSzPts val="1400"/>
                <a:buFont typeface="Arial" panose="020B0604020202020204" pitchFamily="34" charset="0"/>
                <a:buChar char="•"/>
              </a:pPr>
              <a:r>
                <a:rPr lang="en-US" sz="1200" dirty="0">
                  <a:latin typeface="Quicksand"/>
                  <a:ea typeface="Quicksand"/>
                  <a:cs typeface="Quicksand"/>
                  <a:sym typeface="Quicksand"/>
                </a:rPr>
                <a:t>Cluster of traffic accidents involving pedestrians or cyclists in the City of LA’s database.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60F82A7-DF51-3F4C-8577-0627BE8135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70002" y="330046"/>
              <a:ext cx="160020" cy="160020"/>
            </a:xfrm>
            <a:prstGeom prst="ellipse">
              <a:avLst/>
            </a:prstGeom>
            <a:gradFill flip="none" rotWithShape="1">
              <a:gsLst>
                <a:gs pos="0">
                  <a:srgbClr val="0B7130"/>
                </a:gs>
                <a:gs pos="20000">
                  <a:srgbClr val="0B7130"/>
                </a:gs>
                <a:gs pos="83000">
                  <a:srgbClr val="95ED8C"/>
                </a:gs>
                <a:gs pos="66000">
                  <a:srgbClr val="95ED8C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7-Point Star 7">
              <a:extLst>
                <a:ext uri="{FF2B5EF4-FFF2-40B4-BE49-F238E27FC236}">
                  <a16:creationId xmlns:a16="http://schemas.microsoft.com/office/drawing/2014/main" id="{333BAB5A-2AF2-5F4D-B27B-0C9194C5DB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70002" y="1205692"/>
              <a:ext cx="160021" cy="160020"/>
            </a:xfrm>
            <a:prstGeom prst="star7">
              <a:avLst/>
            </a:prstGeom>
            <a:solidFill>
              <a:srgbClr val="FC000F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3299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A9FB-1CA1-1E4B-A34F-A945D8BBD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Question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8A7CAC-ABC6-7048-A677-6FA97F166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2571750"/>
            <a:ext cx="6315800" cy="1078975"/>
          </a:xfrm>
        </p:spPr>
        <p:txBody>
          <a:bodyPr/>
          <a:lstStyle/>
          <a:p>
            <a:pPr marL="0" indent="0"/>
            <a:r>
              <a:rPr lang="en-US" sz="2000" dirty="0"/>
              <a:t>Can existing datasets help us identify which parts of the Greater Wilshire neighborhood would get the most benefit from new road safety features for pedestrians and cyclists?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893732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BB05E3A-4BDA-8244-8BF8-C2ACE788A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275D3B6-E066-2F47-AD1C-5251C3640388}"/>
              </a:ext>
            </a:extLst>
          </p:cNvPr>
          <p:cNvGrpSpPr/>
          <p:nvPr/>
        </p:nvGrpSpPr>
        <p:grpSpPr>
          <a:xfrm>
            <a:off x="6747510" y="91440"/>
            <a:ext cx="1786890" cy="2031295"/>
            <a:chOff x="4198148" y="204187"/>
            <a:chExt cx="1786890" cy="2031295"/>
          </a:xfrm>
        </p:grpSpPr>
        <p:sp useBgFill="1">
          <p:nvSpPr>
            <p:cNvPr id="9" name="Google Shape;241;p34">
              <a:extLst>
                <a:ext uri="{FF2B5EF4-FFF2-40B4-BE49-F238E27FC236}">
                  <a16:creationId xmlns:a16="http://schemas.microsoft.com/office/drawing/2014/main" id="{DE217348-8530-394D-8616-BAD652F6E0E5}"/>
                </a:ext>
              </a:extLst>
            </p:cNvPr>
            <p:cNvSpPr txBox="1"/>
            <p:nvPr/>
          </p:nvSpPr>
          <p:spPr>
            <a:xfrm>
              <a:off x="4198148" y="204187"/>
              <a:ext cx="1786890" cy="2031295"/>
            </a:xfrm>
            <a:prstGeom prst="rect">
              <a:avLst/>
            </a:prstGeom>
            <a:ln w="12700">
              <a:solidFill>
                <a:schemeClr val="tx1">
                  <a:lumMod val="95000"/>
                  <a:lumOff val="5000"/>
                </a:schemeClr>
              </a:solidFill>
            </a:ln>
            <a:effectLst/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25450" lvl="0" indent="-285750">
                <a:buSzPts val="1400"/>
                <a:buFont typeface="Arial" panose="020B0604020202020204" pitchFamily="34" charset="0"/>
                <a:buChar char="•"/>
              </a:pPr>
              <a:r>
                <a:rPr lang="en-US" sz="1200" dirty="0">
                  <a:latin typeface="Quicksand"/>
                  <a:ea typeface="Quicksand"/>
                  <a:cs typeface="Quicksand"/>
                  <a:sym typeface="Quicksand"/>
                </a:rPr>
                <a:t>Pedestrian crossings in </a:t>
              </a:r>
              <a:r>
                <a:rPr lang="en-US" sz="1200" dirty="0" err="1">
                  <a:latin typeface="Quicksand"/>
                  <a:ea typeface="Quicksand"/>
                  <a:cs typeface="Quicksand"/>
                  <a:sym typeface="Quicksand"/>
                </a:rPr>
                <a:t>Mapillary’s</a:t>
              </a:r>
              <a:r>
                <a:rPr lang="en-US" sz="1200" dirty="0">
                  <a:latin typeface="Quicksand"/>
                  <a:ea typeface="Quicksand"/>
                  <a:cs typeface="Quicksand"/>
                  <a:sym typeface="Quicksand"/>
                </a:rPr>
                <a:t> database.</a:t>
              </a:r>
            </a:p>
            <a:p>
              <a:pPr marL="425450" lvl="0" indent="-285750">
                <a:buSzPts val="1400"/>
                <a:buFont typeface="Arial" panose="020B0604020202020204" pitchFamily="34" charset="0"/>
                <a:buChar char="•"/>
              </a:pPr>
              <a:endParaRPr lang="en-US" sz="1200" dirty="0">
                <a:latin typeface="Quicksand"/>
                <a:ea typeface="Quicksand"/>
                <a:cs typeface="Quicksand"/>
                <a:sym typeface="Quicksand"/>
              </a:endParaRPr>
            </a:p>
            <a:p>
              <a:pPr marL="425450" indent="-285750">
                <a:buSzPts val="1400"/>
                <a:buFont typeface="Arial" panose="020B0604020202020204" pitchFamily="34" charset="0"/>
                <a:buChar char="•"/>
              </a:pPr>
              <a:r>
                <a:rPr lang="en-US" sz="1200" dirty="0">
                  <a:latin typeface="Quicksand"/>
                  <a:ea typeface="Quicksand"/>
                  <a:cs typeface="Quicksand"/>
                  <a:sym typeface="Quicksand"/>
                </a:rPr>
                <a:t>Cluster of traffic accidents involving pedestrians or cyclists in the City of LA’s database.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6C177F6-8273-E748-B0F1-5F40817A15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70002" y="330046"/>
              <a:ext cx="160020" cy="160020"/>
            </a:xfrm>
            <a:prstGeom prst="ellipse">
              <a:avLst/>
            </a:prstGeom>
            <a:gradFill flip="none" rotWithShape="1">
              <a:gsLst>
                <a:gs pos="0">
                  <a:srgbClr val="0B7130"/>
                </a:gs>
                <a:gs pos="20000">
                  <a:srgbClr val="0B7130"/>
                </a:gs>
                <a:gs pos="83000">
                  <a:srgbClr val="95ED8C"/>
                </a:gs>
                <a:gs pos="66000">
                  <a:srgbClr val="95ED8C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7-Point Star 11">
              <a:extLst>
                <a:ext uri="{FF2B5EF4-FFF2-40B4-BE49-F238E27FC236}">
                  <a16:creationId xmlns:a16="http://schemas.microsoft.com/office/drawing/2014/main" id="{D0414D06-85BE-6D4D-8957-42F640CF3C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70002" y="1205692"/>
              <a:ext cx="160021" cy="160020"/>
            </a:xfrm>
            <a:prstGeom prst="star7">
              <a:avLst/>
            </a:prstGeom>
            <a:solidFill>
              <a:srgbClr val="FC000F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Freeform 15">
            <a:extLst>
              <a:ext uri="{FF2B5EF4-FFF2-40B4-BE49-F238E27FC236}">
                <a16:creationId xmlns:a16="http://schemas.microsoft.com/office/drawing/2014/main" id="{4C845013-3693-9A43-BE6C-B1FCB806D086}"/>
              </a:ext>
            </a:extLst>
          </p:cNvPr>
          <p:cNvSpPr/>
          <p:nvPr/>
        </p:nvSpPr>
        <p:spPr>
          <a:xfrm>
            <a:off x="457200" y="0"/>
            <a:ext cx="8229600" cy="5143501"/>
          </a:xfrm>
          <a:custGeom>
            <a:avLst/>
            <a:gdLst>
              <a:gd name="connsiteX0" fmla="*/ 3870960 w 8229600"/>
              <a:gd name="connsiteY0" fmla="*/ 3287284 h 5143500"/>
              <a:gd name="connsiteX1" fmla="*/ 2667000 w 8229600"/>
              <a:gd name="connsiteY1" fmla="*/ 3601982 h 5143500"/>
              <a:gd name="connsiteX2" fmla="*/ 3870960 w 8229600"/>
              <a:gd name="connsiteY2" fmla="*/ 3916680 h 5143500"/>
              <a:gd name="connsiteX3" fmla="*/ 5074920 w 8229600"/>
              <a:gd name="connsiteY3" fmla="*/ 3601982 h 5143500"/>
              <a:gd name="connsiteX4" fmla="*/ 3870960 w 8229600"/>
              <a:gd name="connsiteY4" fmla="*/ 3287284 h 5143500"/>
              <a:gd name="connsiteX5" fmla="*/ 0 w 8229600"/>
              <a:gd name="connsiteY5" fmla="*/ 0 h 5143500"/>
              <a:gd name="connsiteX6" fmla="*/ 8229600 w 8229600"/>
              <a:gd name="connsiteY6" fmla="*/ 0 h 5143500"/>
              <a:gd name="connsiteX7" fmla="*/ 8229600 w 8229600"/>
              <a:gd name="connsiteY7" fmla="*/ 5143500 h 5143500"/>
              <a:gd name="connsiteX8" fmla="*/ 0 w 8229600"/>
              <a:gd name="connsiteY8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29600" h="5143500">
                <a:moveTo>
                  <a:pt x="3870960" y="3287284"/>
                </a:moveTo>
                <a:cubicBezTo>
                  <a:pt x="3206031" y="3287284"/>
                  <a:pt x="2667000" y="3428179"/>
                  <a:pt x="2667000" y="3601982"/>
                </a:cubicBezTo>
                <a:cubicBezTo>
                  <a:pt x="2667000" y="3775785"/>
                  <a:pt x="3206031" y="3916680"/>
                  <a:pt x="3870960" y="3916680"/>
                </a:cubicBezTo>
                <a:cubicBezTo>
                  <a:pt x="4535889" y="3916680"/>
                  <a:pt x="5074920" y="3775785"/>
                  <a:pt x="5074920" y="3601982"/>
                </a:cubicBezTo>
                <a:cubicBezTo>
                  <a:pt x="5074920" y="3428179"/>
                  <a:pt x="4535889" y="3287284"/>
                  <a:pt x="3870960" y="3287284"/>
                </a:cubicBezTo>
                <a:close/>
                <a:moveTo>
                  <a:pt x="0" y="0"/>
                </a:moveTo>
                <a:lnTo>
                  <a:pt x="8229600" y="0"/>
                </a:lnTo>
                <a:lnTo>
                  <a:pt x="8229600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" name="Google Shape;241;p34">
            <a:extLst>
              <a:ext uri="{FF2B5EF4-FFF2-40B4-BE49-F238E27FC236}">
                <a16:creationId xmlns:a16="http://schemas.microsoft.com/office/drawing/2014/main" id="{0EB0B32C-9088-4F4E-98E0-66B63F762932}"/>
              </a:ext>
            </a:extLst>
          </p:cNvPr>
          <p:cNvSpPr txBox="1"/>
          <p:nvPr/>
        </p:nvSpPr>
        <p:spPr>
          <a:xfrm>
            <a:off x="2217015" y="784989"/>
            <a:ext cx="4286250" cy="2404854"/>
          </a:xfrm>
          <a:prstGeom prst="rect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>
              <a:buSzPts val="1400"/>
            </a:pP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Standout area: Wilshire Blvd between Highland and Wilton</a:t>
            </a:r>
          </a:p>
          <a:p>
            <a:pPr marL="139700" lvl="0">
              <a:buSzPts val="1400"/>
            </a:pPr>
            <a:endParaRPr lang="en-US" dirty="0">
              <a:latin typeface="Quicksand"/>
              <a:ea typeface="Quicksand"/>
              <a:cs typeface="Quicksand"/>
              <a:sym typeface="Quicksand"/>
            </a:endParaRPr>
          </a:p>
          <a:p>
            <a:pPr marL="425450" lvl="0" indent="-285750"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A pattern of accidents with pedestrians &amp; cyclists at many intersections in a row.</a:t>
            </a:r>
          </a:p>
          <a:p>
            <a:pPr marL="425450" indent="-285750"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Relatively unfriendly to pedestrians, with busy wide streets, and relatively sparse crosswalks.</a:t>
            </a:r>
          </a:p>
          <a:p>
            <a:pPr marL="425450" indent="-285750"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Unlike the hotspots of accidents on La Brea, Wilshire Blvd has many intersections without crossings, and would likely benefit from more.</a:t>
            </a:r>
          </a:p>
        </p:txBody>
      </p:sp>
    </p:spTree>
    <p:extLst>
      <p:ext uri="{BB962C8B-B14F-4D97-AF65-F5344CB8AC3E}">
        <p14:creationId xmlns:p14="http://schemas.microsoft.com/office/powerpoint/2010/main" val="4180443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29"/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44;p34">
            <a:extLst>
              <a:ext uri="{FF2B5EF4-FFF2-40B4-BE49-F238E27FC236}">
                <a16:creationId xmlns:a16="http://schemas.microsoft.com/office/drawing/2014/main" id="{B6E2EF34-51E2-0D4A-9E57-BD9AA5560D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1100" y="540000"/>
            <a:ext cx="667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Takeaways</a:t>
            </a:r>
            <a:endParaRPr sz="3000" dirty="0"/>
          </a:p>
        </p:txBody>
      </p:sp>
      <p:sp>
        <p:nvSpPr>
          <p:cNvPr id="10" name="Google Shape;241;p34">
            <a:extLst>
              <a:ext uri="{FF2B5EF4-FFF2-40B4-BE49-F238E27FC236}">
                <a16:creationId xmlns:a16="http://schemas.microsoft.com/office/drawing/2014/main" id="{819BB169-48E9-2145-87CE-CF07D8E2A4BA}"/>
              </a:ext>
            </a:extLst>
          </p:cNvPr>
          <p:cNvSpPr txBox="1"/>
          <p:nvPr/>
        </p:nvSpPr>
        <p:spPr>
          <a:xfrm>
            <a:off x="628649" y="1375963"/>
            <a:ext cx="5267053" cy="2893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>
              <a:buSzPts val="1400"/>
              <a:buFont typeface="Quicksand"/>
              <a:buChar char="●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Looking for places with few pedestrian crossings and a history of pedestrian and cyclist collisions, the stretch of Wilshire Blvd between Highland and Wilton stands out.</a:t>
            </a:r>
          </a:p>
          <a:p>
            <a:pPr marL="139700" lvl="0">
              <a:buSzPts val="1400"/>
            </a:pPr>
            <a:endParaRPr lang="en-US" sz="1600" dirty="0"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317500">
              <a:buSzPts val="1400"/>
              <a:buFont typeface="Quicksand"/>
              <a:buChar char="●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We don’t see a need for more lighting — any effect nightfall has is dwarfed by other larger effects, like the rise and fall of traffic.</a:t>
            </a:r>
          </a:p>
          <a:p>
            <a:pPr marL="457200" lvl="0" indent="-317500">
              <a:buSzPts val="1400"/>
              <a:buFont typeface="Quicksand"/>
              <a:buChar char="●"/>
            </a:pPr>
            <a:endParaRPr lang="en-US" sz="1600" dirty="0"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317500">
              <a:buSzPts val="1400"/>
              <a:buFont typeface="Quicksand"/>
              <a:buChar char="●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Overall Greater Wilshire is not one of the hotspots of pedestrian and cyclist collisions in the City.</a:t>
            </a:r>
          </a:p>
        </p:txBody>
      </p:sp>
    </p:spTree>
    <p:extLst>
      <p:ext uri="{BB962C8B-B14F-4D97-AF65-F5344CB8AC3E}">
        <p14:creationId xmlns:p14="http://schemas.microsoft.com/office/powerpoint/2010/main" val="402047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29"/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44;p34">
            <a:extLst>
              <a:ext uri="{FF2B5EF4-FFF2-40B4-BE49-F238E27FC236}">
                <a16:creationId xmlns:a16="http://schemas.microsoft.com/office/drawing/2014/main" id="{B6E2EF34-51E2-0D4A-9E57-BD9AA5560D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1100" y="540000"/>
            <a:ext cx="667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Where We Can Look Deeper</a:t>
            </a:r>
            <a:endParaRPr sz="3000" dirty="0"/>
          </a:p>
        </p:txBody>
      </p:sp>
      <p:sp>
        <p:nvSpPr>
          <p:cNvPr id="10" name="Google Shape;241;p34">
            <a:extLst>
              <a:ext uri="{FF2B5EF4-FFF2-40B4-BE49-F238E27FC236}">
                <a16:creationId xmlns:a16="http://schemas.microsoft.com/office/drawing/2014/main" id="{819BB169-48E9-2145-87CE-CF07D8E2A4BA}"/>
              </a:ext>
            </a:extLst>
          </p:cNvPr>
          <p:cNvSpPr txBox="1"/>
          <p:nvPr/>
        </p:nvSpPr>
        <p:spPr>
          <a:xfrm>
            <a:off x="628649" y="1375963"/>
            <a:ext cx="6327963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>
              <a:buSzPts val="1400"/>
              <a:buFont typeface="Quicksand"/>
              <a:buChar char="●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Differentiating between bicycle and pedestrian accidents</a:t>
            </a:r>
          </a:p>
          <a:p>
            <a:pPr marL="457200" lvl="0" indent="-317500">
              <a:buSzPts val="1400"/>
              <a:buFont typeface="Quicksand"/>
              <a:buChar char="●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Looking for other patterns in the timing of accidents</a:t>
            </a:r>
          </a:p>
          <a:p>
            <a:pPr marL="139700" lvl="0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	- Weekdays vs weekends</a:t>
            </a:r>
          </a:p>
          <a:p>
            <a:pPr marL="139700" lvl="0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	- Comparing to traffic congestion data</a:t>
            </a:r>
          </a:p>
          <a:p>
            <a:pPr marL="457200" lvl="0" indent="-317500">
              <a:buSzPts val="1400"/>
              <a:buFont typeface="Quicksand"/>
              <a:buChar char="●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Researching other effects of road design on traffic safety, such as…</a:t>
            </a:r>
          </a:p>
          <a:p>
            <a:pPr marL="139700" lvl="1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	- Speed limits</a:t>
            </a:r>
          </a:p>
          <a:p>
            <a:pPr marL="139700" lvl="1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	- Width of streets</a:t>
            </a:r>
          </a:p>
          <a:p>
            <a:pPr marL="139700" lvl="1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	- Number of lanes</a:t>
            </a:r>
          </a:p>
          <a:p>
            <a:pPr marL="139700" lvl="1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	- </a:t>
            </a:r>
            <a:r>
              <a:rPr lang="en-US" sz="1600">
                <a:latin typeface="Quicksand"/>
                <a:ea typeface="Quicksand"/>
                <a:cs typeface="Quicksand"/>
                <a:sym typeface="Quicksand"/>
              </a:rPr>
              <a:t>Medians / </a:t>
            </a: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pedestrian islands</a:t>
            </a:r>
          </a:p>
        </p:txBody>
      </p:sp>
    </p:spTree>
    <p:extLst>
      <p:ext uri="{BB962C8B-B14F-4D97-AF65-F5344CB8AC3E}">
        <p14:creationId xmlns:p14="http://schemas.microsoft.com/office/powerpoint/2010/main" val="18748896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5" name="Google Shape;135;p28"/>
          <p:cNvCxnSpPr/>
          <p:nvPr/>
        </p:nvCxnSpPr>
        <p:spPr>
          <a:xfrm>
            <a:off x="628650" y="514350"/>
            <a:ext cx="7922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28"/>
          <p:cNvSpPr txBox="1">
            <a:spLocks noGrp="1"/>
          </p:cNvSpPr>
          <p:nvPr>
            <p:ph type="ctrTitle"/>
          </p:nvPr>
        </p:nvSpPr>
        <p:spPr>
          <a:xfrm>
            <a:off x="628650" y="787699"/>
            <a:ext cx="4624500" cy="11263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Thank you!</a:t>
            </a:r>
            <a:endParaRPr sz="3600" b="1" dirty="0">
              <a:latin typeface="Tenor Sans"/>
              <a:ea typeface="Tenor Sans"/>
              <a:cs typeface="Tenor Sans"/>
              <a:sym typeface="Tenor Sans"/>
            </a:endParaRPr>
          </a:p>
        </p:txBody>
      </p:sp>
      <p:sp>
        <p:nvSpPr>
          <p:cNvPr id="137" name="Google Shape;137;p28"/>
          <p:cNvSpPr txBox="1">
            <a:spLocks noGrp="1"/>
          </p:cNvSpPr>
          <p:nvPr>
            <p:ph type="subTitle" idx="1"/>
          </p:nvPr>
        </p:nvSpPr>
        <p:spPr>
          <a:xfrm>
            <a:off x="628650" y="4045975"/>
            <a:ext cx="3016200" cy="618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Henry Kaplan &amp; Derek Plemons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Hack For LA Data Science</a:t>
            </a:r>
          </a:p>
        </p:txBody>
      </p:sp>
      <p:sp>
        <p:nvSpPr>
          <p:cNvPr id="138" name="Google Shape;138;p28"/>
          <p:cNvSpPr txBox="1"/>
          <p:nvPr/>
        </p:nvSpPr>
        <p:spPr>
          <a:xfrm>
            <a:off x="2471400" y="262175"/>
            <a:ext cx="42012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rPr>
              <a:t>HACK FOR LA</a:t>
            </a:r>
            <a:endParaRPr>
              <a:solidFill>
                <a:schemeClr val="accent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46" name="Google Shape;1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0766" y="120650"/>
            <a:ext cx="618916" cy="618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83497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 txBox="1"/>
          <p:nvPr/>
        </p:nvSpPr>
        <p:spPr>
          <a:xfrm>
            <a:off x="4602248" y="2272529"/>
            <a:ext cx="3773483" cy="2142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>
              <a:buSzPts val="1400"/>
              <a:buFont typeface="Quicksand"/>
              <a:buChar char="●"/>
            </a:pPr>
            <a:r>
              <a:rPr lang="en-US" dirty="0" err="1">
                <a:latin typeface="Quicksand"/>
                <a:ea typeface="Quicksand"/>
                <a:cs typeface="Quicksand"/>
                <a:sym typeface="Quicksand"/>
              </a:rPr>
              <a:t>Mapillary</a:t>
            </a: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 collects street-level imagery of roads and programmatically extracts data about the road design and features.</a:t>
            </a:r>
          </a:p>
          <a:p>
            <a:pPr marL="457200" lvl="0" indent="-317500">
              <a:buSzPts val="1400"/>
              <a:buFont typeface="Quicksand"/>
              <a:buChar char="●"/>
            </a:pPr>
            <a:endParaRPr lang="en-US" dirty="0"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317500">
              <a:buSzPts val="1400"/>
              <a:buFont typeface="Quicksand"/>
              <a:buChar char="●"/>
            </a:pPr>
            <a:r>
              <a:rPr lang="en-US" dirty="0" err="1">
                <a:latin typeface="Quicksand"/>
                <a:ea typeface="Quicksand"/>
                <a:cs typeface="Quicksand"/>
                <a:sym typeface="Quicksand"/>
              </a:rPr>
              <a:t>Mapillary</a:t>
            </a: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 has given us access to their database, and Hack For LA members have built tools for working with </a:t>
            </a:r>
            <a:r>
              <a:rPr lang="en-US" dirty="0" err="1">
                <a:latin typeface="Quicksand"/>
                <a:ea typeface="Quicksand"/>
                <a:cs typeface="Quicksand"/>
                <a:sym typeface="Quicksand"/>
              </a:rPr>
              <a:t>Mapillary</a:t>
            </a: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 data that we have built on.</a:t>
            </a:r>
          </a:p>
          <a:p>
            <a:pPr marL="139700" lvl="0">
              <a:buSzPts val="1400"/>
            </a:pPr>
            <a:endParaRPr lang="en-US" dirty="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42" name="Google Shape;242;p34"/>
          <p:cNvSpPr txBox="1"/>
          <p:nvPr/>
        </p:nvSpPr>
        <p:spPr>
          <a:xfrm>
            <a:off x="4602248" y="1287674"/>
            <a:ext cx="3852000" cy="984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Quicksand"/>
                <a:ea typeface="Quicksand"/>
                <a:cs typeface="Quicksand"/>
                <a:sym typeface="Quicksand"/>
              </a:rPr>
              <a:t>Mapillary.com</a:t>
            </a:r>
            <a:r>
              <a:rPr lang="en" sz="1800" dirty="0">
                <a:latin typeface="Quicksand"/>
                <a:ea typeface="Quicksand"/>
                <a:cs typeface="Quicksand"/>
                <a:sym typeface="Quicksand"/>
              </a:rPr>
              <a:t> API</a:t>
            </a:r>
          </a:p>
          <a:p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f</a:t>
            </a:r>
            <a:r>
              <a:rPr lang="en" dirty="0">
                <a:latin typeface="Quicksand"/>
                <a:ea typeface="Quicksand"/>
                <a:cs typeface="Quicksand"/>
                <a:sym typeface="Quicksand"/>
              </a:rPr>
              <a:t>or data on road safety features</a:t>
            </a:r>
          </a:p>
          <a:p>
            <a:pPr lvl="0"/>
            <a:endParaRPr lang="en" sz="1000" dirty="0">
              <a:uFill>
                <a:noFill/>
              </a:uFill>
              <a:hlinkClick r:id="rId3"/>
            </a:endParaRPr>
          </a:p>
          <a:p>
            <a:pPr lvl="0"/>
            <a:r>
              <a:rPr lang="en" sz="1000" dirty="0">
                <a:uFill>
                  <a:noFill/>
                </a:uFill>
                <a:hlinkClick r:id="rId3"/>
              </a:rPr>
              <a:t>https://www.mapillary.com/developer/api-documentation</a:t>
            </a:r>
            <a:endParaRPr sz="1000" dirty="0"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243" name="Google Shape;243;p34"/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4" name="Google Shape;244;p34"/>
          <p:cNvSpPr txBox="1">
            <a:spLocks noGrp="1"/>
          </p:cNvSpPr>
          <p:nvPr>
            <p:ph type="title"/>
          </p:nvPr>
        </p:nvSpPr>
        <p:spPr>
          <a:xfrm>
            <a:off x="628650" y="556399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Sources of Data</a:t>
            </a:r>
            <a:endParaRPr sz="3000" dirty="0"/>
          </a:p>
        </p:txBody>
      </p:sp>
      <p:pic>
        <p:nvPicPr>
          <p:cNvPr id="245" name="Google Shape;24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42;p34">
            <a:extLst>
              <a:ext uri="{FF2B5EF4-FFF2-40B4-BE49-F238E27FC236}">
                <a16:creationId xmlns:a16="http://schemas.microsoft.com/office/drawing/2014/main" id="{3E8E96E3-A5D1-CC49-B0E5-61451C65ED0D}"/>
              </a:ext>
            </a:extLst>
          </p:cNvPr>
          <p:cNvSpPr txBox="1"/>
          <p:nvPr/>
        </p:nvSpPr>
        <p:spPr>
          <a:xfrm>
            <a:off x="628650" y="1287674"/>
            <a:ext cx="3852000" cy="1138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1800" dirty="0">
                <a:latin typeface="Quicksand"/>
                <a:ea typeface="Quicksand"/>
                <a:cs typeface="Quicksand"/>
                <a:sym typeface="Quicksand"/>
              </a:rPr>
              <a:t>City of LA - Traffic Accidents by Date</a:t>
            </a:r>
          </a:p>
          <a:p>
            <a:pPr lvl="0"/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f</a:t>
            </a:r>
            <a:r>
              <a:rPr lang="en" dirty="0">
                <a:latin typeface="Quicksand"/>
                <a:ea typeface="Quicksand"/>
                <a:cs typeface="Quicksand"/>
                <a:sym typeface="Quicksand"/>
              </a:rPr>
              <a:t>or data on pedestrian and cyclist traffic collisions</a:t>
            </a:r>
          </a:p>
          <a:p>
            <a:pPr lvl="0"/>
            <a:endParaRPr lang="en" sz="1000" dirty="0">
              <a:uFill>
                <a:noFill/>
              </a:uFill>
              <a:hlinkClick r:id="rId3"/>
            </a:endParaRPr>
          </a:p>
          <a:p>
            <a:pPr lvl="0"/>
            <a:r>
              <a:rPr lang="en" sz="1000" dirty="0">
                <a:uFill>
                  <a:noFill/>
                </a:uFill>
                <a:hlinkClick r:id="rId5"/>
              </a:rPr>
              <a:t>https://data.lacity.org/Public-Safety/Traffic-Accidents-by-date/2mzm-av8t</a:t>
            </a:r>
            <a:endParaRPr sz="1000" dirty="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0" name="Google Shape;241;p34">
            <a:extLst>
              <a:ext uri="{FF2B5EF4-FFF2-40B4-BE49-F238E27FC236}">
                <a16:creationId xmlns:a16="http://schemas.microsoft.com/office/drawing/2014/main" id="{DA2546D5-8E02-F14C-AFB3-7BB98667A941}"/>
              </a:ext>
            </a:extLst>
          </p:cNvPr>
          <p:cNvSpPr txBox="1"/>
          <p:nvPr/>
        </p:nvSpPr>
        <p:spPr>
          <a:xfrm>
            <a:off x="628650" y="2417775"/>
            <a:ext cx="388225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>
              <a:buSzPts val="1400"/>
              <a:buFont typeface="Quicksand"/>
              <a:buChar char="●"/>
            </a:pP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Data collected by the City of LA on traffic accidents, extending back to 2010.</a:t>
            </a:r>
          </a:p>
          <a:p>
            <a:pPr marL="457200" lvl="0" indent="-317500">
              <a:buSzPts val="1400"/>
              <a:buFont typeface="Quicksand"/>
              <a:buChar char="●"/>
            </a:pPr>
            <a:endParaRPr lang="en-US" dirty="0"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317500">
              <a:buSzPts val="1400"/>
              <a:buFont typeface="Quicksand"/>
              <a:buChar char="●"/>
            </a:pPr>
            <a:r>
              <a:rPr lang="en-US" dirty="0">
                <a:latin typeface="Quicksand"/>
                <a:ea typeface="Quicksand"/>
                <a:cs typeface="Quicksand"/>
                <a:sym typeface="Quicksand"/>
              </a:rPr>
              <a:t>Includes the police “MO” code, classifying the type of accident.</a:t>
            </a:r>
          </a:p>
          <a:p>
            <a:pPr marL="139700" lvl="0">
              <a:buSzPts val="1400"/>
            </a:pPr>
            <a:endParaRPr lang="en-US" dirty="0">
              <a:latin typeface="Quicksand"/>
              <a:ea typeface="Quicksand"/>
              <a:cs typeface="Quicksand"/>
              <a:sym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2867127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A9FB-1CA1-1E4B-A34F-A945D8BBD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Collisions with Pedestrians and Cyclists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8A7CAC-ABC6-7048-A677-6FA97F166B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350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29"/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Gathering city data</a:t>
            </a:r>
            <a:endParaRPr sz="3000" dirty="0"/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41;p34">
            <a:extLst>
              <a:ext uri="{FF2B5EF4-FFF2-40B4-BE49-F238E27FC236}">
                <a16:creationId xmlns:a16="http://schemas.microsoft.com/office/drawing/2014/main" id="{0F0C4DF6-7C98-2E48-9AE8-1E263AD4C07D}"/>
              </a:ext>
            </a:extLst>
          </p:cNvPr>
          <p:cNvSpPr txBox="1"/>
          <p:nvPr/>
        </p:nvSpPr>
        <p:spPr>
          <a:xfrm>
            <a:off x="628649" y="1375963"/>
            <a:ext cx="5267053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>
              <a:buSzPts val="1400"/>
              <a:buFont typeface="Quicksand"/>
              <a:buChar char="●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From the City database of traffic collisions going back to 2010, we pulled all incidents with the following police </a:t>
            </a:r>
            <a:r>
              <a:rPr lang="en-US" sz="1600" i="1" dirty="0">
                <a:latin typeface="Quicksand"/>
                <a:ea typeface="Quicksand"/>
                <a:cs typeface="Quicksand"/>
                <a:sym typeface="Quicksand"/>
              </a:rPr>
              <a:t>MO Codes</a:t>
            </a: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:</a:t>
            </a:r>
            <a:br>
              <a:rPr lang="en-US" sz="1600" dirty="0">
                <a:latin typeface="Quicksand"/>
                <a:ea typeface="Quicksand"/>
                <a:cs typeface="Quicksand"/>
                <a:sym typeface="Quicksand"/>
              </a:rPr>
            </a:b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	- 3003 — </a:t>
            </a:r>
            <a:r>
              <a:rPr lang="en-US" sz="1600" dirty="0" err="1">
                <a:latin typeface="Quicksand"/>
                <a:ea typeface="Quicksand"/>
                <a:cs typeface="Quicksand"/>
                <a:sym typeface="Quicksand"/>
              </a:rPr>
              <a:t>Veh</a:t>
            </a: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 vs Ped</a:t>
            </a:r>
            <a:br>
              <a:rPr lang="en-US" sz="1600" dirty="0">
                <a:latin typeface="Quicksand"/>
                <a:ea typeface="Quicksand"/>
                <a:cs typeface="Quicksand"/>
                <a:sym typeface="Quicksand"/>
              </a:rPr>
            </a:b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	- 3008 — </a:t>
            </a:r>
            <a:r>
              <a:rPr lang="en-US" sz="1600" dirty="0" err="1">
                <a:latin typeface="Quicksand"/>
                <a:ea typeface="Quicksand"/>
                <a:cs typeface="Quicksand"/>
                <a:sym typeface="Quicksand"/>
              </a:rPr>
              <a:t>Veh</a:t>
            </a: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 vs Bike</a:t>
            </a:r>
            <a:br>
              <a:rPr lang="en-US" sz="1600" dirty="0">
                <a:latin typeface="Quicksand"/>
                <a:ea typeface="Quicksand"/>
                <a:cs typeface="Quicksand"/>
                <a:sym typeface="Quicksand"/>
              </a:rPr>
            </a:b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	- 3016 — Bike vs </a:t>
            </a:r>
            <a:r>
              <a:rPr lang="en-US" sz="1600" dirty="0" err="1">
                <a:latin typeface="Quicksand"/>
                <a:ea typeface="Quicksand"/>
                <a:cs typeface="Quicksand"/>
                <a:sym typeface="Quicksand"/>
              </a:rPr>
              <a:t>Veh</a:t>
            </a:r>
            <a:br>
              <a:rPr lang="en-US" sz="1600" dirty="0">
                <a:latin typeface="Quicksand"/>
                <a:ea typeface="Quicksand"/>
                <a:cs typeface="Quicksand"/>
                <a:sym typeface="Quicksand"/>
              </a:rPr>
            </a:b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	- 3501 — Ped Actions</a:t>
            </a:r>
          </a:p>
          <a:p>
            <a:pPr marL="457200" lvl="0" indent="-317500">
              <a:buSzPts val="1400"/>
              <a:buFont typeface="Quicksand"/>
              <a:buChar char="●"/>
            </a:pPr>
            <a:endParaRPr lang="en-US" sz="1600" dirty="0">
              <a:latin typeface="Quicksand"/>
              <a:ea typeface="Quicksand"/>
              <a:cs typeface="Quicksand"/>
              <a:sym typeface="Quicksand"/>
            </a:endParaRPr>
          </a:p>
          <a:p>
            <a:pPr marL="457200" lvl="0" indent="-317500">
              <a:buSzPts val="1400"/>
              <a:buFont typeface="Quicksand"/>
              <a:buChar char="●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Using the City’s shapefile for neighborhood council boundaries, we added neighborhood council information for each incident.</a:t>
            </a:r>
            <a:br>
              <a:rPr lang="en-US" dirty="0">
                <a:latin typeface="Quicksand"/>
                <a:ea typeface="Quicksand"/>
                <a:cs typeface="Quicksand"/>
                <a:sym typeface="Quicksand"/>
              </a:rPr>
            </a:b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Quicksand"/>
                <a:ea typeface="Quicksand"/>
                <a:cs typeface="Quicksand"/>
                <a:sym typeface="Quicksand"/>
              </a:rPr>
              <a:t>Source: </a:t>
            </a:r>
            <a:r>
              <a:rPr lang="en" sz="1000" dirty="0">
                <a:solidFill>
                  <a:schemeClr val="accent4">
                    <a:lumMod val="40000"/>
                    <a:lumOff val="60000"/>
                  </a:schemeClr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https://data.lacity.org/City-Infrastructure-Service-Requests/Neighborhood-Councils-Certified-/fu65-dz2f</a:t>
            </a:r>
            <a:endParaRPr lang="en-US" sz="1000" dirty="0">
              <a:solidFill>
                <a:schemeClr val="accent4">
                  <a:lumMod val="40000"/>
                  <a:lumOff val="60000"/>
                </a:schemeClr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139700" lvl="0">
              <a:buSzPts val="1400"/>
            </a:pPr>
            <a:endParaRPr lang="en-US" dirty="0">
              <a:latin typeface="Quicksand"/>
              <a:ea typeface="Quicksand"/>
              <a:cs typeface="Quicksand"/>
              <a:sym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1720961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29"/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Greater Wilshire in Context</a:t>
            </a:r>
            <a:endParaRPr sz="3000" dirty="0"/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41;p34">
            <a:extLst>
              <a:ext uri="{FF2B5EF4-FFF2-40B4-BE49-F238E27FC236}">
                <a16:creationId xmlns:a16="http://schemas.microsoft.com/office/drawing/2014/main" id="{0F0C4DF6-7C98-2E48-9AE8-1E263AD4C07D}"/>
              </a:ext>
            </a:extLst>
          </p:cNvPr>
          <p:cNvSpPr txBox="1"/>
          <p:nvPr/>
        </p:nvSpPr>
        <p:spPr>
          <a:xfrm>
            <a:off x="628650" y="1371414"/>
            <a:ext cx="2323307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Yearly collisions with pedestrians and cyclists in Greater Wilshire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4706F7-4CC8-934A-8BE3-B9D8152E20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2440" y="1372770"/>
            <a:ext cx="5140370" cy="325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564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29"/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Greater Wilshire in Context</a:t>
            </a:r>
            <a:endParaRPr sz="3000" dirty="0"/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41;p34">
            <a:extLst>
              <a:ext uri="{FF2B5EF4-FFF2-40B4-BE49-F238E27FC236}">
                <a16:creationId xmlns:a16="http://schemas.microsoft.com/office/drawing/2014/main" id="{0F0C4DF6-7C98-2E48-9AE8-1E263AD4C07D}"/>
              </a:ext>
            </a:extLst>
          </p:cNvPr>
          <p:cNvSpPr txBox="1"/>
          <p:nvPr/>
        </p:nvSpPr>
        <p:spPr>
          <a:xfrm>
            <a:off x="628650" y="1371414"/>
            <a:ext cx="2323307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Yearly collisions with pedestrians and cyclists in Greater Wilshire </a:t>
            </a:r>
          </a:p>
          <a:p>
            <a:pPr marL="139700" lvl="0">
              <a:buSzPts val="1400"/>
            </a:pPr>
            <a:endParaRPr lang="en-US" sz="1600" dirty="0">
              <a:latin typeface="Quicksand"/>
              <a:ea typeface="Quicksand"/>
              <a:cs typeface="Quicksand"/>
              <a:sym typeface="Quicksand"/>
            </a:endParaRPr>
          </a:p>
          <a:p>
            <a:pPr marL="139700" lvl="0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…and neighboring Neighborhood Council districts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2311A8-8201-374A-A919-4B81C89396A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141480" y="1371414"/>
            <a:ext cx="5175787" cy="325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47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29"/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Greater Wilshire in Context</a:t>
            </a:r>
            <a:endParaRPr sz="3000" dirty="0"/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41;p34">
            <a:extLst>
              <a:ext uri="{FF2B5EF4-FFF2-40B4-BE49-F238E27FC236}">
                <a16:creationId xmlns:a16="http://schemas.microsoft.com/office/drawing/2014/main" id="{0F0C4DF6-7C98-2E48-9AE8-1E263AD4C07D}"/>
              </a:ext>
            </a:extLst>
          </p:cNvPr>
          <p:cNvSpPr txBox="1"/>
          <p:nvPr/>
        </p:nvSpPr>
        <p:spPr>
          <a:xfrm>
            <a:off x="628650" y="1371414"/>
            <a:ext cx="2323307" cy="264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Yearly collisions with pedestrians and cyclists in Greater Wilshire </a:t>
            </a:r>
          </a:p>
          <a:p>
            <a:pPr marL="139700" lvl="0">
              <a:buSzPts val="1400"/>
            </a:pPr>
            <a:endParaRPr lang="en-US" sz="1600" dirty="0">
              <a:latin typeface="Quicksand"/>
              <a:ea typeface="Quicksand"/>
              <a:cs typeface="Quicksand"/>
              <a:sym typeface="Quicksand"/>
            </a:endParaRPr>
          </a:p>
          <a:p>
            <a:pPr marL="139700" lvl="0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…and neighboring Neighborhood Council districts</a:t>
            </a:r>
          </a:p>
          <a:p>
            <a:pPr marL="139700" lvl="0">
              <a:buSzPts val="1400"/>
            </a:pPr>
            <a:endParaRPr lang="en-US" sz="1600" dirty="0">
              <a:latin typeface="Quicksand"/>
              <a:ea typeface="Quicksand"/>
              <a:cs typeface="Quicksand"/>
              <a:sym typeface="Quicksand"/>
            </a:endParaRPr>
          </a:p>
          <a:p>
            <a:pPr marL="139700" lvl="0">
              <a:buSzPts val="1400"/>
            </a:pPr>
            <a:r>
              <a:rPr lang="en-US" sz="1600" dirty="0">
                <a:latin typeface="Quicksand"/>
                <a:ea typeface="Quicksand"/>
                <a:cs typeface="Quicksand"/>
                <a:sym typeface="Quicksand"/>
              </a:rPr>
              <a:t>...adjusted for council size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2311A8-8201-374A-A919-4B81C89396A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150332" y="1371414"/>
            <a:ext cx="5158082" cy="325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515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29"/>
          <p:cNvCxnSpPr/>
          <p:nvPr/>
        </p:nvCxnSpPr>
        <p:spPr>
          <a:xfrm>
            <a:off x="628650" y="514350"/>
            <a:ext cx="7484400" cy="0"/>
          </a:xfrm>
          <a:prstGeom prst="straightConnector1">
            <a:avLst/>
          </a:prstGeom>
          <a:noFill/>
          <a:ln w="19050" cap="flat" cmpd="sng">
            <a:solidFill>
              <a:srgbClr val="FD12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673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Incidents by Time of Day</a:t>
            </a:r>
            <a:endParaRPr sz="3000" dirty="0"/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250" y="249225"/>
            <a:ext cx="622650" cy="62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57194D-B3CC-064C-A30F-4821FECCC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1650" y="1257810"/>
            <a:ext cx="5600700" cy="16745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5A1634-2645-0A4E-A78D-F638B38412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1650" y="3158284"/>
            <a:ext cx="5600700" cy="169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354923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Cream Elipse Portfolio by Slidesgo">
  <a:themeElements>
    <a:clrScheme name="Simple Light">
      <a:dk1>
        <a:srgbClr val="000000"/>
      </a:dk1>
      <a:lt1>
        <a:srgbClr val="FFFFFF"/>
      </a:lt1>
      <a:dk2>
        <a:srgbClr val="282828"/>
      </a:dk2>
      <a:lt2>
        <a:srgbClr val="F6F4EC"/>
      </a:lt2>
      <a:accent1>
        <a:srgbClr val="282828"/>
      </a:accent1>
      <a:accent2>
        <a:srgbClr val="CC0000"/>
      </a:accent2>
      <a:accent3>
        <a:srgbClr val="FFFFFF"/>
      </a:accent3>
      <a:accent4>
        <a:srgbClr val="CC0000"/>
      </a:accent4>
      <a:accent5>
        <a:srgbClr val="CC0000"/>
      </a:accent5>
      <a:accent6>
        <a:srgbClr val="282828"/>
      </a:accent6>
      <a:hlink>
        <a:srgbClr val="CC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878</Words>
  <Application>Microsoft Macintosh PowerPoint</Application>
  <PresentationFormat>On-screen Show (16:9)</PresentationFormat>
  <Paragraphs>112</Paragraphs>
  <Slides>23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Cormorant</vt:lpstr>
      <vt:lpstr>Quicksand</vt:lpstr>
      <vt:lpstr>Tenor Sans</vt:lpstr>
      <vt:lpstr>Elegant Cream Elipse Portfolio by Slidesgo</vt:lpstr>
      <vt:lpstr>Pedestrian Safety in Greater Wilshire</vt:lpstr>
      <vt:lpstr>The Question</vt:lpstr>
      <vt:lpstr>Sources of Data</vt:lpstr>
      <vt:lpstr>Collisions with Pedestrians and Cyclists</vt:lpstr>
      <vt:lpstr>Gathering city data</vt:lpstr>
      <vt:lpstr>Greater Wilshire in Context</vt:lpstr>
      <vt:lpstr>Greater Wilshire in Context</vt:lpstr>
      <vt:lpstr>Greater Wilshire in Context</vt:lpstr>
      <vt:lpstr>Incidents by Time of Day</vt:lpstr>
      <vt:lpstr>Safety Features</vt:lpstr>
      <vt:lpstr>Our first attempt</vt:lpstr>
      <vt:lpstr>PowerPoint Presentation</vt:lpstr>
      <vt:lpstr>Mapping Crosswalks</vt:lpstr>
      <vt:lpstr>Comparing Accident Locations to Crossing Locations</vt:lpstr>
      <vt:lpstr>PowerPoint Presentation</vt:lpstr>
      <vt:lpstr>PowerPoint Presentation</vt:lpstr>
      <vt:lpstr>PowerPoint Presentation</vt:lpstr>
      <vt:lpstr>The Final Map</vt:lpstr>
      <vt:lpstr>PowerPoint Presentation</vt:lpstr>
      <vt:lpstr>PowerPoint Presentation</vt:lpstr>
      <vt:lpstr>Takeaways</vt:lpstr>
      <vt:lpstr>Where We Can Look Deeper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Insight at a Glance</dc:title>
  <cp:lastModifiedBy>Henry Kaplan</cp:lastModifiedBy>
  <cp:revision>65</cp:revision>
  <dcterms:modified xsi:type="dcterms:W3CDTF">2021-10-13T00:23:47Z</dcterms:modified>
</cp:coreProperties>
</file>